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63" r:id="rId2"/>
    <p:sldId id="296" r:id="rId3"/>
    <p:sldId id="297" r:id="rId4"/>
    <p:sldId id="298" r:id="rId5"/>
    <p:sldId id="299" r:id="rId6"/>
    <p:sldId id="300" r:id="rId7"/>
    <p:sldId id="295" r:id="rId8"/>
    <p:sldId id="275" r:id="rId9"/>
  </p:sldIdLst>
  <p:sldSz cx="12192000" cy="6858000"/>
  <p:notesSz cx="6858000" cy="9144000"/>
  <p:embeddedFontLst>
    <p:embeddedFont>
      <p:font typeface="나눔고딕" panose="020B0600000101010101" charset="-127"/>
      <p:regular r:id="rId12"/>
      <p:bold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2E1"/>
    <a:srgbClr val="CC7F2B"/>
    <a:srgbClr val="404040"/>
    <a:srgbClr val="AF9D9B"/>
    <a:srgbClr val="DDD6D5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4" autoAdjust="0"/>
    <p:restoredTop sz="93154" autoAdjust="0"/>
  </p:normalViewPr>
  <p:slideViewPr>
    <p:cSldViewPr snapToGrid="0">
      <p:cViewPr varScale="1">
        <p:scale>
          <a:sx n="81" d="100"/>
          <a:sy n="81" d="100"/>
        </p:scale>
        <p:origin x="50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616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03960" y="316922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배인규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이석준</a:t>
              </a:r>
              <a:endParaRPr lang="en-US" altLang="ko-KR" sz="25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이유겸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en-US" altLang="ko-KR" sz="25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2019.12.03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2573482" y="1184563"/>
            <a:ext cx="704503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F611EE-EE63-4357-84F5-03C6A57F27BC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80" y="288485"/>
            <a:ext cx="22546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ko-KR" altLang="en-US" sz="20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1364579"/>
            <a:ext cx="3544478" cy="517064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1.Rain?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동기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흐름도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r>
              <a:rPr lang="ko-KR" altLang="en-US" sz="2000" dirty="0" smtClean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포레스트</a:t>
            </a:r>
            <a:r>
              <a:rPr lang="ko-KR" altLang="en-US" sz="20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코드 설명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5.f1 score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</a:t>
            </a:r>
            <a:r>
              <a:rPr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사항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</a:t>
            </a:r>
            <a:r>
              <a:rPr lang="ko-KR" altLang="en-US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  </a:t>
            </a:r>
            <a:r>
              <a:rPr lang="ko-KR" altLang="en-US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gggggg</a:t>
            </a:r>
            <a:endParaRPr lang="en-US" altLang="ko-KR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향후 개발 일정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10. 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부록</a:t>
            </a:r>
            <a:endParaRPr lang="ko-KR" altLang="en-US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82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01278" y="697584"/>
            <a:ext cx="2743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ko-KR" altLang="en-US" sz="20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1278" y="1928949"/>
            <a:ext cx="108691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오늘날 우리는 일기예보로 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비가 오는지를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확인하여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우산을 준비하곤 한다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그러나 일기예보와는 다르게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갑자기 비가 와서 곤혹 스러울 때가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있다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이에 따라 우리는 기상청에서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제공하는 기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후데이터를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토대로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비가 오는지에 대한</a:t>
            </a:r>
            <a:endParaRPr lang="en-US" altLang="ko-KR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정확한 예측이 가능한지알기 위해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진행하게 되었다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기상청에서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제공하는 약 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년간의 누적데이터를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(2010.01~2019.11)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사용한다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데이터에는 여러가지 </a:t>
            </a:r>
            <a:r>
              <a:rPr lang="ko-KR" altLang="en-US" sz="16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기후요소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(………)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들이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있는데 그 중에서 강수와 영향이 있는 요소들을 선정하여 </a:t>
            </a:r>
            <a:endParaRPr lang="en-US" altLang="ko-KR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회귀분석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알고리즘을 이용하여 다음날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강수 유무를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예측하고자 한다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03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27897" y="1600177"/>
            <a:ext cx="3997746" cy="4610849"/>
            <a:chOff x="1127897" y="1600177"/>
            <a:chExt cx="3997746" cy="4610849"/>
          </a:xfrm>
        </p:grpSpPr>
        <p:sp>
          <p:nvSpPr>
            <p:cNvPr id="8" name="사각형: 둥근 모서리 2">
              <a:extLst>
                <a:ext uri="{FF2B5EF4-FFF2-40B4-BE49-F238E27FC236}">
                  <a16:creationId xmlns:a16="http://schemas.microsoft.com/office/drawing/2014/main" id="{A615538B-C0AB-4BBE-A0AC-0D7CA1446E7B}"/>
                </a:ext>
              </a:extLst>
            </p:cNvPr>
            <p:cNvSpPr/>
            <p:nvPr/>
          </p:nvSpPr>
          <p:spPr>
            <a:xfrm>
              <a:off x="1512942" y="1600177"/>
              <a:ext cx="3600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</a:rPr>
                <a:t>시작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CA85BE0-4AC1-406F-B947-0163A39582D0}"/>
                </a:ext>
              </a:extLst>
            </p:cNvPr>
            <p:cNvSpPr/>
            <p:nvPr/>
          </p:nvSpPr>
          <p:spPr>
            <a:xfrm>
              <a:off x="1512942" y="2198597"/>
              <a:ext cx="3600000" cy="3600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</a:rPr>
                <a:t>데이터 수집</a:t>
              </a:r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7016974F-7864-46D2-B4D1-0BFC6E354DCB}"/>
                </a:ext>
              </a:extLst>
            </p:cNvPr>
            <p:cNvSpPr/>
            <p:nvPr/>
          </p:nvSpPr>
          <p:spPr>
            <a:xfrm>
              <a:off x="1525643" y="2806020"/>
              <a:ext cx="3600000" cy="360000"/>
            </a:xfrm>
            <a:prstGeom prst="parallelogram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</a:rPr>
                <a:t>일별 기상 데이터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AD2CBC5-52A2-4DA8-9396-49D1A4636682}"/>
                </a:ext>
              </a:extLst>
            </p:cNvPr>
            <p:cNvSpPr/>
            <p:nvPr/>
          </p:nvSpPr>
          <p:spPr>
            <a:xfrm>
              <a:off x="1512942" y="3395437"/>
              <a:ext cx="3600000" cy="3600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</a:rPr>
                <a:t>데이터 가공</a:t>
              </a:r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6B51D519-9B5A-4532-8672-1F220317D57D}"/>
                </a:ext>
              </a:extLst>
            </p:cNvPr>
            <p:cNvSpPr/>
            <p:nvPr/>
          </p:nvSpPr>
          <p:spPr>
            <a:xfrm>
              <a:off x="1512942" y="3993857"/>
              <a:ext cx="3600000" cy="360000"/>
            </a:xfrm>
            <a:prstGeom prst="parallelogram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</a:rPr>
                <a:t>전처리 데이터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8E17CA8-D0FB-4754-9988-6757735BF7AF}"/>
                </a:ext>
              </a:extLst>
            </p:cNvPr>
            <p:cNvSpPr/>
            <p:nvPr/>
          </p:nvSpPr>
          <p:spPr>
            <a:xfrm>
              <a:off x="1512942" y="4592277"/>
              <a:ext cx="3600000" cy="3600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</a:rPr>
                <a:t>회귀분석 알고리즘</a:t>
              </a:r>
              <a:r>
                <a:rPr lang="en-US" altLang="ko-KR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</a:rPr>
                <a:t>(</a:t>
              </a:r>
              <a:r>
                <a:rPr lang="ko-KR" altLang="en-US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</a:rPr>
                <a:t>랜덤포레스트</a:t>
              </a:r>
              <a:r>
                <a:rPr lang="en-US" altLang="ko-KR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</a:rPr>
                <a:t>)</a:t>
              </a:r>
              <a:endPara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E2D09152-0F42-40FD-B190-48B6F72FBC83}"/>
                </a:ext>
              </a:extLst>
            </p:cNvPr>
            <p:cNvSpPr/>
            <p:nvPr/>
          </p:nvSpPr>
          <p:spPr>
            <a:xfrm>
              <a:off x="1512942" y="5208702"/>
              <a:ext cx="3600000" cy="421909"/>
            </a:xfrm>
            <a:prstGeom prst="diamond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</a:rPr>
                <a:t>TOP(</a:t>
              </a:r>
              <a:r>
                <a:rPr lang="ko-KR" altLang="en-US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</a:rPr>
                <a:t>적중률</a:t>
              </a:r>
              <a:r>
                <a:rPr lang="en-US" altLang="ko-KR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</a:rPr>
                <a:t>)</a:t>
              </a:r>
              <a:endPara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F2A5E76F-2572-4407-B540-BD035704C588}"/>
                </a:ext>
              </a:extLst>
            </p:cNvPr>
            <p:cNvSpPr/>
            <p:nvPr/>
          </p:nvSpPr>
          <p:spPr>
            <a:xfrm>
              <a:off x="1512942" y="5851026"/>
              <a:ext cx="3600000" cy="360000"/>
            </a:xfrm>
            <a:prstGeom prst="parallelogram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</a:rPr>
                <a:t>최종 훈련 모델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86D78BC-4CA6-432F-84FF-F582C0522728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3312942" y="1960177"/>
              <a:ext cx="0" cy="23842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D937D70-2B98-408A-95E3-C7FDDC973B52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3312942" y="2558597"/>
              <a:ext cx="12701" cy="24742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22392F7-65DF-4496-AFA0-25385E6224DE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3312942" y="3166020"/>
              <a:ext cx="12701" cy="22941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A6EABD12-37EE-47AF-B3BE-1411D63BE2FB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3312942" y="5630611"/>
              <a:ext cx="0" cy="22041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5D2A65F2-CDD7-428A-84D7-956B5E558DD0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3312942" y="4952277"/>
              <a:ext cx="0" cy="25642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25961B9-9CB2-4B19-95F5-116B4F1353CB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>
              <a:off x="3312942" y="4353857"/>
              <a:ext cx="0" cy="23842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EAD761A-AF65-4721-92D9-85C7AC19E657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3312942" y="3755437"/>
              <a:ext cx="0" cy="23842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55">
              <a:extLst>
                <a:ext uri="{FF2B5EF4-FFF2-40B4-BE49-F238E27FC236}">
                  <a16:creationId xmlns:a16="http://schemas.microsoft.com/office/drawing/2014/main" id="{E9E2F79E-78F4-41B9-9908-CDB9C30F2BB6}"/>
                </a:ext>
              </a:extLst>
            </p:cNvPr>
            <p:cNvCxnSpPr>
              <a:stCxn id="14" idx="1"/>
              <a:endCxn id="13" idx="1"/>
            </p:cNvCxnSpPr>
            <p:nvPr/>
          </p:nvCxnSpPr>
          <p:spPr>
            <a:xfrm rot="10800000">
              <a:off x="1512942" y="4772277"/>
              <a:ext cx="12700" cy="647380"/>
            </a:xfrm>
            <a:prstGeom prst="bentConnector3">
              <a:avLst>
                <a:gd name="adj1" fmla="val 3129228"/>
              </a:avLst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84366E-C8FA-43D3-9159-DCBF001235B6}"/>
                </a:ext>
              </a:extLst>
            </p:cNvPr>
            <p:cNvSpPr txBox="1"/>
            <p:nvPr/>
          </p:nvSpPr>
          <p:spPr>
            <a:xfrm>
              <a:off x="3302105" y="5602607"/>
              <a:ext cx="41389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altLang="ko-KR" sz="1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YES</a:t>
              </a:r>
              <a:endParaRPr lang="ko-KR" altLang="en-US" sz="1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34A8CF-9114-426C-9FF5-46549416284F}"/>
                </a:ext>
              </a:extLst>
            </p:cNvPr>
            <p:cNvSpPr txBox="1"/>
            <p:nvPr/>
          </p:nvSpPr>
          <p:spPr>
            <a:xfrm>
              <a:off x="1127897" y="4998165"/>
              <a:ext cx="37863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altLang="ko-KR" sz="1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</a:t>
              </a:r>
              <a:endParaRPr lang="ko-KR" altLang="en-US" sz="1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110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사각형: 둥근 모서리 2">
            <a:extLst>
              <a:ext uri="{FF2B5EF4-FFF2-40B4-BE49-F238E27FC236}">
                <a16:creationId xmlns:a16="http://schemas.microsoft.com/office/drawing/2014/main" id="{A615538B-C0AB-4BBE-A0AC-0D7CA1446E7B}"/>
              </a:ext>
            </a:extLst>
          </p:cNvPr>
          <p:cNvSpPr/>
          <p:nvPr/>
        </p:nvSpPr>
        <p:spPr>
          <a:xfrm>
            <a:off x="1512942" y="1600177"/>
            <a:ext cx="3600000" cy="360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시작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85BE0-4AC1-406F-B947-0163A39582D0}"/>
              </a:ext>
            </a:extLst>
          </p:cNvPr>
          <p:cNvSpPr/>
          <p:nvPr/>
        </p:nvSpPr>
        <p:spPr>
          <a:xfrm>
            <a:off x="1512942" y="219859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데이터 수집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016974F-7864-46D2-B4D1-0BFC6E354DCB}"/>
              </a:ext>
            </a:extLst>
          </p:cNvPr>
          <p:cNvSpPr/>
          <p:nvPr/>
        </p:nvSpPr>
        <p:spPr>
          <a:xfrm>
            <a:off x="1525643" y="2806020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일별 기상 데이터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D2CBC5-52A2-4DA8-9396-49D1A4636682}"/>
              </a:ext>
            </a:extLst>
          </p:cNvPr>
          <p:cNvSpPr/>
          <p:nvPr/>
        </p:nvSpPr>
        <p:spPr>
          <a:xfrm>
            <a:off x="1512942" y="339543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데이터 가공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6B51D519-9B5A-4532-8672-1F220317D57D}"/>
              </a:ext>
            </a:extLst>
          </p:cNvPr>
          <p:cNvSpPr/>
          <p:nvPr/>
        </p:nvSpPr>
        <p:spPr>
          <a:xfrm>
            <a:off x="1512942" y="3993857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전처리 데이터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E17CA8-D0FB-4754-9988-6757735BF7AF}"/>
              </a:ext>
            </a:extLst>
          </p:cNvPr>
          <p:cNvSpPr/>
          <p:nvPr/>
        </p:nvSpPr>
        <p:spPr>
          <a:xfrm>
            <a:off x="1512942" y="459227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회귀분석 알고리즘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랜덤포레스트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D09152-0F42-40FD-B190-48B6F72FBC83}"/>
              </a:ext>
            </a:extLst>
          </p:cNvPr>
          <p:cNvSpPr/>
          <p:nvPr/>
        </p:nvSpPr>
        <p:spPr>
          <a:xfrm>
            <a:off x="1512942" y="5208702"/>
            <a:ext cx="3600000" cy="421909"/>
          </a:xfrm>
          <a:prstGeom prst="diamond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TOP(</a:t>
            </a:r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적중률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F2A5E76F-2572-4407-B540-BD035704C588}"/>
              </a:ext>
            </a:extLst>
          </p:cNvPr>
          <p:cNvSpPr/>
          <p:nvPr/>
        </p:nvSpPr>
        <p:spPr>
          <a:xfrm>
            <a:off x="1512942" y="5851026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최종 훈련 모델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6D78BC-4CA6-432F-84FF-F582C052272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312942" y="196017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D937D70-2B98-408A-95E3-C7FDDC973B5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312942" y="2558597"/>
            <a:ext cx="12701" cy="24742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22392F7-65DF-4496-AFA0-25385E6224DE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3312942" y="3166020"/>
            <a:ext cx="12701" cy="22941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6EABD12-37EE-47AF-B3BE-1411D63BE2FB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312942" y="5630611"/>
            <a:ext cx="0" cy="2204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D2A65F2-CDD7-428A-84D7-956B5E558DD0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3312942" y="4952277"/>
            <a:ext cx="0" cy="25642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5961B9-9CB2-4B19-95F5-116B4F1353CB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3312942" y="435385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EAD761A-AF65-4721-92D9-85C7AC19E65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312942" y="375543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55">
            <a:extLst>
              <a:ext uri="{FF2B5EF4-FFF2-40B4-BE49-F238E27FC236}">
                <a16:creationId xmlns:a16="http://schemas.microsoft.com/office/drawing/2014/main" id="{E9E2F79E-78F4-41B9-9908-CDB9C30F2BB6}"/>
              </a:ext>
            </a:extLst>
          </p:cNvPr>
          <p:cNvCxnSpPr>
            <a:stCxn id="12" idx="1"/>
            <a:endCxn id="11" idx="1"/>
          </p:cNvCxnSpPr>
          <p:nvPr/>
        </p:nvCxnSpPr>
        <p:spPr>
          <a:xfrm rot="10800000">
            <a:off x="1512942" y="4772277"/>
            <a:ext cx="12700" cy="647380"/>
          </a:xfrm>
          <a:prstGeom prst="bentConnector3">
            <a:avLst>
              <a:gd name="adj1" fmla="val 3129228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84366E-C8FA-43D3-9159-DCBF001235B6}"/>
              </a:ext>
            </a:extLst>
          </p:cNvPr>
          <p:cNvSpPr txBox="1"/>
          <p:nvPr/>
        </p:nvSpPr>
        <p:spPr>
          <a:xfrm>
            <a:off x="3302105" y="5602607"/>
            <a:ext cx="413896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altLang="ko-KR" sz="1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1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34A8CF-9114-426C-9FF5-46549416284F}"/>
              </a:ext>
            </a:extLst>
          </p:cNvPr>
          <p:cNvSpPr txBox="1"/>
          <p:nvPr/>
        </p:nvSpPr>
        <p:spPr>
          <a:xfrm>
            <a:off x="1127897" y="4998165"/>
            <a:ext cx="378630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altLang="ko-KR" sz="1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1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3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(RandomForest)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CF0948-0880-4EA5-A32A-6A6395DDF120}"/>
              </a:ext>
            </a:extLst>
          </p:cNvPr>
          <p:cNvGrpSpPr/>
          <p:nvPr/>
        </p:nvGrpSpPr>
        <p:grpSpPr>
          <a:xfrm>
            <a:off x="459917" y="1473568"/>
            <a:ext cx="5158695" cy="4953544"/>
            <a:chOff x="459917" y="1473568"/>
            <a:chExt cx="6181726" cy="44291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4EDCCF6-FEE3-479E-929D-5828F9242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918" y="1473568"/>
              <a:ext cx="6181725" cy="442912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7ADE17D-A2AD-46D5-86B8-6406DE3E4E9D}"/>
                </a:ext>
              </a:extLst>
            </p:cNvPr>
            <p:cNvSpPr/>
            <p:nvPr/>
          </p:nvSpPr>
          <p:spPr>
            <a:xfrm>
              <a:off x="459918" y="1571625"/>
              <a:ext cx="6181725" cy="1133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FF0000"/>
                  </a:solidFill>
                  <a:latin typeface="+mn-ea"/>
                </a:rPr>
                <a:t>1</a:t>
              </a:r>
              <a:endParaRPr lang="ko-KR" altLang="en-US" sz="200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F56666-7C4A-4DC0-81BC-A39EA3D0F1C9}"/>
                </a:ext>
              </a:extLst>
            </p:cNvPr>
            <p:cNvSpPr/>
            <p:nvPr/>
          </p:nvSpPr>
          <p:spPr>
            <a:xfrm>
              <a:off x="459917" y="3028951"/>
              <a:ext cx="6181725" cy="205739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B050"/>
                  </a:solidFill>
                  <a:latin typeface="+mn-ea"/>
                </a:rPr>
                <a:t>2</a:t>
              </a:r>
              <a:endParaRPr lang="ko-KR" altLang="en-US" sz="2000">
                <a:solidFill>
                  <a:srgbClr val="00B050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1AEE20-11E6-4EA1-BE87-8E2FD7A3D0B8}"/>
                </a:ext>
              </a:extLst>
            </p:cNvPr>
            <p:cNvSpPr/>
            <p:nvPr/>
          </p:nvSpPr>
          <p:spPr>
            <a:xfrm>
              <a:off x="704850" y="4533910"/>
              <a:ext cx="5495925" cy="118109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70C0"/>
                  </a:solidFill>
                  <a:latin typeface="+mn-ea"/>
                </a:rPr>
                <a:t>3</a:t>
              </a:r>
              <a:endParaRPr lang="ko-KR" altLang="en-US" sz="2000"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4DDD424-15F7-4A09-B3C1-9374D35C196A}"/>
              </a:ext>
            </a:extLst>
          </p:cNvPr>
          <p:cNvSpPr txBox="1"/>
          <p:nvPr/>
        </p:nvSpPr>
        <p:spPr>
          <a:xfrm>
            <a:off x="6096001" y="1410355"/>
            <a:ext cx="563608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 정의</a:t>
            </a:r>
            <a:endParaRPr lang="en-US" altLang="ko-KR" sz="25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2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분류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 분석 등에 사용되는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앙상블 학습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방법의 일종으로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과정에서 구성한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결정 트리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로부터 분류 또는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예측치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 분석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출력함으로써 동작하는 알고리즘이다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과정</a:t>
            </a:r>
            <a:endParaRPr lang="en-US" altLang="ko-KR" sz="25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데이터로부터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중복을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허용하는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복수의 표본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(Subsample)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생성</a:t>
            </a:r>
            <a:endParaRPr lang="en-US" altLang="ko-KR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가지치기를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 않은 최대 의사 결정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회귀분석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구성함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분기를 수행하는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추출되는 변수 중에서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최선의 변수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(Prediction)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선정</a:t>
            </a:r>
            <a:endParaRPr lang="en-US" altLang="ko-KR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결정 트리에서 구한 최선의 변수들을 모아 다수결로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결과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(Final predicion)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도출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55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깃 허브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8DF5F6-8350-4DDA-AB99-48CB40D464B5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6CD72-5525-4BC9-962B-EEBFA55A8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8" y="1473567"/>
            <a:ext cx="7830643" cy="42106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FFB790-7243-4052-99C0-E78155617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00" y="1454735"/>
            <a:ext cx="6494200" cy="540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3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82764A-2E73-45C3-8D99-5A129CC8EA24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9346</TotalTime>
  <Words>297</Words>
  <Application>Microsoft Office PowerPoint</Application>
  <PresentationFormat>와이드스크린</PresentationFormat>
  <Paragraphs>78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나눔고딕</vt:lpstr>
      <vt:lpstr>맑은 고딕</vt:lpstr>
      <vt:lpstr>Calibri</vt:lpstr>
      <vt:lpstr>Arial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임정준 임정준</cp:lastModifiedBy>
  <cp:revision>170</cp:revision>
  <dcterms:created xsi:type="dcterms:W3CDTF">2019-09-22T22:58:33Z</dcterms:created>
  <dcterms:modified xsi:type="dcterms:W3CDTF">2019-11-26T10:21:29Z</dcterms:modified>
</cp:coreProperties>
</file>